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596" r:id="rId2"/>
    <p:sldId id="2565" r:id="rId3"/>
    <p:sldId id="2567" r:id="rId4"/>
    <p:sldId id="2560" r:id="rId5"/>
    <p:sldId id="2584" r:id="rId6"/>
    <p:sldId id="2581" r:id="rId7"/>
    <p:sldId id="257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5280" autoAdjust="0"/>
  </p:normalViewPr>
  <p:slideViewPr>
    <p:cSldViewPr snapToGrid="0" snapToObjects="1" showGuides="1">
      <p:cViewPr varScale="1">
        <p:scale>
          <a:sx n="70" d="100"/>
          <a:sy n="70" d="100"/>
        </p:scale>
        <p:origin x="536" y="5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54EE69-FC4C-467F-AE6F-B8F85EEDBDA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0EE748F-9E62-4CE4-8008-865EA9160F61}">
      <dgm:prSet phldrT="[Text]"/>
      <dgm:spPr/>
      <dgm:t>
        <a:bodyPr/>
        <a:lstStyle/>
        <a:p>
          <a:r>
            <a:rPr lang="en-US" dirty="0"/>
            <a:t>Fear</a:t>
          </a:r>
        </a:p>
      </dgm:t>
    </dgm:pt>
    <dgm:pt modelId="{0A6EE226-84FE-4BD5-8663-CC47DB5949CE}" type="parTrans" cxnId="{4739FDB9-C977-4890-B95A-780AAF16ADD4}">
      <dgm:prSet/>
      <dgm:spPr/>
      <dgm:t>
        <a:bodyPr/>
        <a:lstStyle/>
        <a:p>
          <a:endParaRPr lang="en-US"/>
        </a:p>
      </dgm:t>
    </dgm:pt>
    <dgm:pt modelId="{4A0A879E-1A50-42E1-8B93-A40A7E0F696D}" type="sibTrans" cxnId="{4739FDB9-C977-4890-B95A-780AAF16ADD4}">
      <dgm:prSet/>
      <dgm:spPr/>
      <dgm:t>
        <a:bodyPr/>
        <a:lstStyle/>
        <a:p>
          <a:endParaRPr lang="en-US"/>
        </a:p>
      </dgm:t>
    </dgm:pt>
    <dgm:pt modelId="{76C9E1E6-CDFF-4855-A541-A0B38BA2F8F3}">
      <dgm:prSet phldrT="[Text]" phldr="0"/>
      <dgm:spPr/>
      <dgm:t>
        <a:bodyPr/>
        <a:lstStyle/>
        <a:p>
          <a:r>
            <a:rPr lang="en-US" dirty="0"/>
            <a:t>Silence</a:t>
          </a:r>
        </a:p>
      </dgm:t>
    </dgm:pt>
    <dgm:pt modelId="{15956793-A376-4053-BD9E-8F13C928219D}" type="parTrans" cxnId="{157877F5-7AB1-4E98-AFFF-4FD1E7C14B16}">
      <dgm:prSet/>
      <dgm:spPr/>
      <dgm:t>
        <a:bodyPr/>
        <a:lstStyle/>
        <a:p>
          <a:endParaRPr lang="en-US"/>
        </a:p>
      </dgm:t>
    </dgm:pt>
    <dgm:pt modelId="{97F18DE6-E414-40FD-B4C6-19639CAD1D45}" type="sibTrans" cxnId="{157877F5-7AB1-4E98-AFFF-4FD1E7C14B16}">
      <dgm:prSet/>
      <dgm:spPr/>
      <dgm:t>
        <a:bodyPr/>
        <a:lstStyle/>
        <a:p>
          <a:endParaRPr lang="en-US"/>
        </a:p>
      </dgm:t>
    </dgm:pt>
    <dgm:pt modelId="{35CC6365-41A4-4962-B094-03B3E3A3E85F}">
      <dgm:prSet/>
      <dgm:spPr/>
      <dgm:t>
        <a:bodyPr/>
        <a:lstStyle/>
        <a:p>
          <a:r>
            <a:rPr lang="en-US"/>
            <a:t>Blame Culture </a:t>
          </a:r>
        </a:p>
      </dgm:t>
    </dgm:pt>
    <dgm:pt modelId="{E8F8E34A-D043-4FC2-B6A4-EB3D188A449D}" type="parTrans" cxnId="{278E0112-7BAF-49E8-BFEE-7A8DC9FD0CD6}">
      <dgm:prSet/>
      <dgm:spPr/>
      <dgm:t>
        <a:bodyPr/>
        <a:lstStyle/>
        <a:p>
          <a:endParaRPr lang="en-US"/>
        </a:p>
      </dgm:t>
    </dgm:pt>
    <dgm:pt modelId="{2D618783-D3B0-4098-AEB7-4E0A52CC6846}" type="sibTrans" cxnId="{278E0112-7BAF-49E8-BFEE-7A8DC9FD0CD6}">
      <dgm:prSet/>
      <dgm:spPr/>
      <dgm:t>
        <a:bodyPr/>
        <a:lstStyle/>
        <a:p>
          <a:endParaRPr lang="en-US"/>
        </a:p>
      </dgm:t>
    </dgm:pt>
    <dgm:pt modelId="{CD9F75BF-1A1D-478D-BDE5-CCA463E35456}">
      <dgm:prSet/>
      <dgm:spPr/>
      <dgm:t>
        <a:bodyPr/>
        <a:lstStyle/>
        <a:p>
          <a:r>
            <a:rPr lang="en-US" dirty="0"/>
            <a:t>Repeat Errors</a:t>
          </a:r>
        </a:p>
      </dgm:t>
    </dgm:pt>
    <dgm:pt modelId="{29055E8E-4DB9-481C-838F-4EA38DCCB852}" type="parTrans" cxnId="{045842A6-309B-4EA9-9144-AE5AE10B743E}">
      <dgm:prSet/>
      <dgm:spPr/>
      <dgm:t>
        <a:bodyPr/>
        <a:lstStyle/>
        <a:p>
          <a:endParaRPr lang="en-US"/>
        </a:p>
      </dgm:t>
    </dgm:pt>
    <dgm:pt modelId="{31682936-97D0-4364-88A0-DE177A57CA65}" type="sibTrans" cxnId="{045842A6-309B-4EA9-9144-AE5AE10B743E}">
      <dgm:prSet/>
      <dgm:spPr/>
      <dgm:t>
        <a:bodyPr/>
        <a:lstStyle/>
        <a:p>
          <a:endParaRPr lang="en-US"/>
        </a:p>
      </dgm:t>
    </dgm:pt>
    <dgm:pt modelId="{B67D1C63-00AF-4B37-A31F-7492CE315456}" type="pres">
      <dgm:prSet presAssocID="{5254EE69-FC4C-467F-AE6F-B8F85EEDBDAE}" presName="outerComposite" presStyleCnt="0">
        <dgm:presLayoutVars>
          <dgm:chMax val="5"/>
          <dgm:dir/>
          <dgm:resizeHandles val="exact"/>
        </dgm:presLayoutVars>
      </dgm:prSet>
      <dgm:spPr/>
    </dgm:pt>
    <dgm:pt modelId="{745E57AF-8D97-4D29-A190-4D23065B2FF1}" type="pres">
      <dgm:prSet presAssocID="{5254EE69-FC4C-467F-AE6F-B8F85EEDBDAE}" presName="dummyMaxCanvas" presStyleCnt="0">
        <dgm:presLayoutVars/>
      </dgm:prSet>
      <dgm:spPr/>
    </dgm:pt>
    <dgm:pt modelId="{DB6724FA-EC74-4A59-9E9F-9FB9AEA41C6F}" type="pres">
      <dgm:prSet presAssocID="{5254EE69-FC4C-467F-AE6F-B8F85EEDBDAE}" presName="FourNodes_1" presStyleLbl="node1" presStyleIdx="0" presStyleCnt="4">
        <dgm:presLayoutVars>
          <dgm:bulletEnabled val="1"/>
        </dgm:presLayoutVars>
      </dgm:prSet>
      <dgm:spPr/>
    </dgm:pt>
    <dgm:pt modelId="{7F75AD7D-DD6E-4BBE-B3C2-C5E9A09AB4F5}" type="pres">
      <dgm:prSet presAssocID="{5254EE69-FC4C-467F-AE6F-B8F85EEDBDAE}" presName="FourNodes_2" presStyleLbl="node1" presStyleIdx="1" presStyleCnt="4">
        <dgm:presLayoutVars>
          <dgm:bulletEnabled val="1"/>
        </dgm:presLayoutVars>
      </dgm:prSet>
      <dgm:spPr/>
    </dgm:pt>
    <dgm:pt modelId="{72A7BE20-41DC-4A84-85BD-14625249F6C3}" type="pres">
      <dgm:prSet presAssocID="{5254EE69-FC4C-467F-AE6F-B8F85EEDBDAE}" presName="FourNodes_3" presStyleLbl="node1" presStyleIdx="2" presStyleCnt="4">
        <dgm:presLayoutVars>
          <dgm:bulletEnabled val="1"/>
        </dgm:presLayoutVars>
      </dgm:prSet>
      <dgm:spPr/>
    </dgm:pt>
    <dgm:pt modelId="{5B5C7D42-867A-4DA8-A6D6-4547D4FDD1F1}" type="pres">
      <dgm:prSet presAssocID="{5254EE69-FC4C-467F-AE6F-B8F85EEDBDAE}" presName="FourNodes_4" presStyleLbl="node1" presStyleIdx="3" presStyleCnt="4" custLinFactNeighborX="578" custLinFactNeighborY="4575">
        <dgm:presLayoutVars>
          <dgm:bulletEnabled val="1"/>
        </dgm:presLayoutVars>
      </dgm:prSet>
      <dgm:spPr/>
    </dgm:pt>
    <dgm:pt modelId="{9204237C-6864-4E58-836A-B2E3330F5E6D}" type="pres">
      <dgm:prSet presAssocID="{5254EE69-FC4C-467F-AE6F-B8F85EEDBDAE}" presName="FourConn_1-2" presStyleLbl="fgAccFollowNode1" presStyleIdx="0" presStyleCnt="3">
        <dgm:presLayoutVars>
          <dgm:bulletEnabled val="1"/>
        </dgm:presLayoutVars>
      </dgm:prSet>
      <dgm:spPr/>
    </dgm:pt>
    <dgm:pt modelId="{47486C60-7447-4250-B847-2343F0B33303}" type="pres">
      <dgm:prSet presAssocID="{5254EE69-FC4C-467F-AE6F-B8F85EEDBDAE}" presName="FourConn_2-3" presStyleLbl="fgAccFollowNode1" presStyleIdx="1" presStyleCnt="3">
        <dgm:presLayoutVars>
          <dgm:bulletEnabled val="1"/>
        </dgm:presLayoutVars>
      </dgm:prSet>
      <dgm:spPr/>
    </dgm:pt>
    <dgm:pt modelId="{CEFCBCF5-1EB8-445E-A148-D82D154F8DC5}" type="pres">
      <dgm:prSet presAssocID="{5254EE69-FC4C-467F-AE6F-B8F85EEDBDAE}" presName="FourConn_3-4" presStyleLbl="fgAccFollowNode1" presStyleIdx="2" presStyleCnt="3">
        <dgm:presLayoutVars>
          <dgm:bulletEnabled val="1"/>
        </dgm:presLayoutVars>
      </dgm:prSet>
      <dgm:spPr/>
    </dgm:pt>
    <dgm:pt modelId="{108E1E1F-C83C-438D-860B-67E66BC81568}" type="pres">
      <dgm:prSet presAssocID="{5254EE69-FC4C-467F-AE6F-B8F85EEDBDAE}" presName="FourNodes_1_text" presStyleLbl="node1" presStyleIdx="3" presStyleCnt="4">
        <dgm:presLayoutVars>
          <dgm:bulletEnabled val="1"/>
        </dgm:presLayoutVars>
      </dgm:prSet>
      <dgm:spPr/>
    </dgm:pt>
    <dgm:pt modelId="{231AAC84-6A0D-4803-8327-5F8A7802BE70}" type="pres">
      <dgm:prSet presAssocID="{5254EE69-FC4C-467F-AE6F-B8F85EEDBDAE}" presName="FourNodes_2_text" presStyleLbl="node1" presStyleIdx="3" presStyleCnt="4">
        <dgm:presLayoutVars>
          <dgm:bulletEnabled val="1"/>
        </dgm:presLayoutVars>
      </dgm:prSet>
      <dgm:spPr/>
    </dgm:pt>
    <dgm:pt modelId="{6975FDF7-7D44-4067-A561-40A1699E107B}" type="pres">
      <dgm:prSet presAssocID="{5254EE69-FC4C-467F-AE6F-B8F85EEDBDAE}" presName="FourNodes_3_text" presStyleLbl="node1" presStyleIdx="3" presStyleCnt="4">
        <dgm:presLayoutVars>
          <dgm:bulletEnabled val="1"/>
        </dgm:presLayoutVars>
      </dgm:prSet>
      <dgm:spPr/>
    </dgm:pt>
    <dgm:pt modelId="{FD63D118-110E-4DC2-96AB-968F2A1612F8}" type="pres">
      <dgm:prSet presAssocID="{5254EE69-FC4C-467F-AE6F-B8F85EEDBDAE}" presName="FourNodes_4_text" presStyleLbl="node1" presStyleIdx="3" presStyleCnt="4">
        <dgm:presLayoutVars>
          <dgm:bulletEnabled val="1"/>
        </dgm:presLayoutVars>
      </dgm:prSet>
      <dgm:spPr/>
    </dgm:pt>
  </dgm:ptLst>
  <dgm:cxnLst>
    <dgm:cxn modelId="{E7677207-F085-47E8-B6EC-3DD29FB365DD}" type="presOf" srcId="{CD9F75BF-1A1D-478D-BDE5-CCA463E35456}" destId="{5B5C7D42-867A-4DA8-A6D6-4547D4FDD1F1}" srcOrd="0" destOrd="0" presId="urn:microsoft.com/office/officeart/2005/8/layout/vProcess5"/>
    <dgm:cxn modelId="{2D18380E-59EB-4F7F-8E69-797B0383F9D0}" type="presOf" srcId="{35CC6365-41A4-4962-B094-03B3E3A3E85F}" destId="{108E1E1F-C83C-438D-860B-67E66BC81568}" srcOrd="1" destOrd="0" presId="urn:microsoft.com/office/officeart/2005/8/layout/vProcess5"/>
    <dgm:cxn modelId="{278E0112-7BAF-49E8-BFEE-7A8DC9FD0CD6}" srcId="{5254EE69-FC4C-467F-AE6F-B8F85EEDBDAE}" destId="{35CC6365-41A4-4962-B094-03B3E3A3E85F}" srcOrd="0" destOrd="0" parTransId="{E8F8E34A-D043-4FC2-B6A4-EB3D188A449D}" sibTransId="{2D618783-D3B0-4098-AEB7-4E0A52CC6846}"/>
    <dgm:cxn modelId="{C6F9672B-94DE-4CEB-9139-CE3632635547}" type="presOf" srcId="{50EE748F-9E62-4CE4-8008-865EA9160F61}" destId="{231AAC84-6A0D-4803-8327-5F8A7802BE70}" srcOrd="1" destOrd="0" presId="urn:microsoft.com/office/officeart/2005/8/layout/vProcess5"/>
    <dgm:cxn modelId="{C93FF239-DFE2-4099-A495-6E77D57D4446}" type="presOf" srcId="{2D618783-D3B0-4098-AEB7-4E0A52CC6846}" destId="{9204237C-6864-4E58-836A-B2E3330F5E6D}" srcOrd="0" destOrd="0" presId="urn:microsoft.com/office/officeart/2005/8/layout/vProcess5"/>
    <dgm:cxn modelId="{111CF162-B4E4-4B7A-8A77-FEC6DC53EE10}" type="presOf" srcId="{4A0A879E-1A50-42E1-8B93-A40A7E0F696D}" destId="{47486C60-7447-4250-B847-2343F0B33303}" srcOrd="0" destOrd="0" presId="urn:microsoft.com/office/officeart/2005/8/layout/vProcess5"/>
    <dgm:cxn modelId="{5E039D50-5241-4B34-8770-41822215BEEA}" type="presOf" srcId="{5254EE69-FC4C-467F-AE6F-B8F85EEDBDAE}" destId="{B67D1C63-00AF-4B37-A31F-7492CE315456}" srcOrd="0" destOrd="0" presId="urn:microsoft.com/office/officeart/2005/8/layout/vProcess5"/>
    <dgm:cxn modelId="{035246A2-4718-4895-9103-FAF3FBB6FA6C}" type="presOf" srcId="{50EE748F-9E62-4CE4-8008-865EA9160F61}" destId="{7F75AD7D-DD6E-4BBE-B3C2-C5E9A09AB4F5}" srcOrd="0" destOrd="0" presId="urn:microsoft.com/office/officeart/2005/8/layout/vProcess5"/>
    <dgm:cxn modelId="{045842A6-309B-4EA9-9144-AE5AE10B743E}" srcId="{5254EE69-FC4C-467F-AE6F-B8F85EEDBDAE}" destId="{CD9F75BF-1A1D-478D-BDE5-CCA463E35456}" srcOrd="3" destOrd="0" parTransId="{29055E8E-4DB9-481C-838F-4EA38DCCB852}" sibTransId="{31682936-97D0-4364-88A0-DE177A57CA65}"/>
    <dgm:cxn modelId="{D07810AF-9D8C-4841-80AF-9D50DE2881C1}" type="presOf" srcId="{CD9F75BF-1A1D-478D-BDE5-CCA463E35456}" destId="{FD63D118-110E-4DC2-96AB-968F2A1612F8}" srcOrd="1" destOrd="0" presId="urn:microsoft.com/office/officeart/2005/8/layout/vProcess5"/>
    <dgm:cxn modelId="{4739FDB9-C977-4890-B95A-780AAF16ADD4}" srcId="{5254EE69-FC4C-467F-AE6F-B8F85EEDBDAE}" destId="{50EE748F-9E62-4CE4-8008-865EA9160F61}" srcOrd="1" destOrd="0" parTransId="{0A6EE226-84FE-4BD5-8663-CC47DB5949CE}" sibTransId="{4A0A879E-1A50-42E1-8B93-A40A7E0F696D}"/>
    <dgm:cxn modelId="{21BA2FBB-B82D-41D9-A0B9-D482A6A94873}" type="presOf" srcId="{76C9E1E6-CDFF-4855-A541-A0B38BA2F8F3}" destId="{72A7BE20-41DC-4A84-85BD-14625249F6C3}" srcOrd="0" destOrd="0" presId="urn:microsoft.com/office/officeart/2005/8/layout/vProcess5"/>
    <dgm:cxn modelId="{74CBCABE-3E35-43E4-8FDD-50B1F1DE12D9}" type="presOf" srcId="{35CC6365-41A4-4962-B094-03B3E3A3E85F}" destId="{DB6724FA-EC74-4A59-9E9F-9FB9AEA41C6F}" srcOrd="0" destOrd="0" presId="urn:microsoft.com/office/officeart/2005/8/layout/vProcess5"/>
    <dgm:cxn modelId="{19A4B6C7-A9B5-42EA-8C4D-C30D40CDFFD7}" type="presOf" srcId="{76C9E1E6-CDFF-4855-A541-A0B38BA2F8F3}" destId="{6975FDF7-7D44-4067-A561-40A1699E107B}" srcOrd="1" destOrd="0" presId="urn:microsoft.com/office/officeart/2005/8/layout/vProcess5"/>
    <dgm:cxn modelId="{157877F5-7AB1-4E98-AFFF-4FD1E7C14B16}" srcId="{5254EE69-FC4C-467F-AE6F-B8F85EEDBDAE}" destId="{76C9E1E6-CDFF-4855-A541-A0B38BA2F8F3}" srcOrd="2" destOrd="0" parTransId="{15956793-A376-4053-BD9E-8F13C928219D}" sibTransId="{97F18DE6-E414-40FD-B4C6-19639CAD1D45}"/>
    <dgm:cxn modelId="{B60453F8-1345-428E-967F-4A66AF66710B}" type="presOf" srcId="{97F18DE6-E414-40FD-B4C6-19639CAD1D45}" destId="{CEFCBCF5-1EB8-445E-A148-D82D154F8DC5}" srcOrd="0" destOrd="0" presId="urn:microsoft.com/office/officeart/2005/8/layout/vProcess5"/>
    <dgm:cxn modelId="{BE51A8F9-B96A-4319-A10C-0061DE48B1D3}" type="presParOf" srcId="{B67D1C63-00AF-4B37-A31F-7492CE315456}" destId="{745E57AF-8D97-4D29-A190-4D23065B2FF1}" srcOrd="0" destOrd="0" presId="urn:microsoft.com/office/officeart/2005/8/layout/vProcess5"/>
    <dgm:cxn modelId="{74DBCF34-C414-4DA2-8182-CC2BD2BC01F7}" type="presParOf" srcId="{B67D1C63-00AF-4B37-A31F-7492CE315456}" destId="{DB6724FA-EC74-4A59-9E9F-9FB9AEA41C6F}" srcOrd="1" destOrd="0" presId="urn:microsoft.com/office/officeart/2005/8/layout/vProcess5"/>
    <dgm:cxn modelId="{D4DFD7C3-095E-498A-A709-A637E858ED9A}" type="presParOf" srcId="{B67D1C63-00AF-4B37-A31F-7492CE315456}" destId="{7F75AD7D-DD6E-4BBE-B3C2-C5E9A09AB4F5}" srcOrd="2" destOrd="0" presId="urn:microsoft.com/office/officeart/2005/8/layout/vProcess5"/>
    <dgm:cxn modelId="{02CE7FCD-F09C-4743-93B3-F28B364C8C56}" type="presParOf" srcId="{B67D1C63-00AF-4B37-A31F-7492CE315456}" destId="{72A7BE20-41DC-4A84-85BD-14625249F6C3}" srcOrd="3" destOrd="0" presId="urn:microsoft.com/office/officeart/2005/8/layout/vProcess5"/>
    <dgm:cxn modelId="{02D7528D-A097-4BB4-B951-1FD7CFC80FCB}" type="presParOf" srcId="{B67D1C63-00AF-4B37-A31F-7492CE315456}" destId="{5B5C7D42-867A-4DA8-A6D6-4547D4FDD1F1}" srcOrd="4" destOrd="0" presId="urn:microsoft.com/office/officeart/2005/8/layout/vProcess5"/>
    <dgm:cxn modelId="{83367448-013A-4958-B0E9-4262FAC074C8}" type="presParOf" srcId="{B67D1C63-00AF-4B37-A31F-7492CE315456}" destId="{9204237C-6864-4E58-836A-B2E3330F5E6D}" srcOrd="5" destOrd="0" presId="urn:microsoft.com/office/officeart/2005/8/layout/vProcess5"/>
    <dgm:cxn modelId="{5B291D9D-84BB-47E7-B975-0B9EA71C91D5}" type="presParOf" srcId="{B67D1C63-00AF-4B37-A31F-7492CE315456}" destId="{47486C60-7447-4250-B847-2343F0B33303}" srcOrd="6" destOrd="0" presId="urn:microsoft.com/office/officeart/2005/8/layout/vProcess5"/>
    <dgm:cxn modelId="{BB1B9CD7-456C-4DE2-B10C-4CA779454A27}" type="presParOf" srcId="{B67D1C63-00AF-4B37-A31F-7492CE315456}" destId="{CEFCBCF5-1EB8-445E-A148-D82D154F8DC5}" srcOrd="7" destOrd="0" presId="urn:microsoft.com/office/officeart/2005/8/layout/vProcess5"/>
    <dgm:cxn modelId="{533041F1-85B4-4089-BB31-3DD6BCF7D39D}" type="presParOf" srcId="{B67D1C63-00AF-4B37-A31F-7492CE315456}" destId="{108E1E1F-C83C-438D-860B-67E66BC81568}" srcOrd="8" destOrd="0" presId="urn:microsoft.com/office/officeart/2005/8/layout/vProcess5"/>
    <dgm:cxn modelId="{2E7CA0AB-B118-4E64-A165-94C80625A564}" type="presParOf" srcId="{B67D1C63-00AF-4B37-A31F-7492CE315456}" destId="{231AAC84-6A0D-4803-8327-5F8A7802BE70}" srcOrd="9" destOrd="0" presId="urn:microsoft.com/office/officeart/2005/8/layout/vProcess5"/>
    <dgm:cxn modelId="{60C99F93-23E3-4D91-903D-9E4D73599CE4}" type="presParOf" srcId="{B67D1C63-00AF-4B37-A31F-7492CE315456}" destId="{6975FDF7-7D44-4067-A561-40A1699E107B}" srcOrd="10" destOrd="0" presId="urn:microsoft.com/office/officeart/2005/8/layout/vProcess5"/>
    <dgm:cxn modelId="{9C90862D-D7DC-4463-A1BD-3EBA6EEF5AC5}" type="presParOf" srcId="{B67D1C63-00AF-4B37-A31F-7492CE315456}" destId="{FD63D118-110E-4DC2-96AB-968F2A1612F8}" srcOrd="11" destOrd="0" presId="urn:microsoft.com/office/officeart/2005/8/layout/vProcess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724FA-EC74-4A59-9E9F-9FB9AEA41C6F}">
      <dsp:nvSpPr>
        <dsp:cNvPr id="0" name=""/>
        <dsp:cNvSpPr/>
      </dsp:nvSpPr>
      <dsp:spPr>
        <a:xfrm>
          <a:off x="0" y="0"/>
          <a:ext cx="4514291" cy="9119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Blame Culture </a:t>
          </a:r>
        </a:p>
      </dsp:txBody>
      <dsp:txXfrm>
        <a:off x="26710" y="26710"/>
        <a:ext cx="3453174" cy="858522"/>
      </dsp:txXfrm>
    </dsp:sp>
    <dsp:sp modelId="{7F75AD7D-DD6E-4BBE-B3C2-C5E9A09AB4F5}">
      <dsp:nvSpPr>
        <dsp:cNvPr id="0" name=""/>
        <dsp:cNvSpPr/>
      </dsp:nvSpPr>
      <dsp:spPr>
        <a:xfrm>
          <a:off x="378071" y="1077750"/>
          <a:ext cx="4514291" cy="9119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Fear</a:t>
          </a:r>
        </a:p>
      </dsp:txBody>
      <dsp:txXfrm>
        <a:off x="404781" y="1104460"/>
        <a:ext cx="3490036" cy="858522"/>
      </dsp:txXfrm>
    </dsp:sp>
    <dsp:sp modelId="{72A7BE20-41DC-4A84-85BD-14625249F6C3}">
      <dsp:nvSpPr>
        <dsp:cNvPr id="0" name=""/>
        <dsp:cNvSpPr/>
      </dsp:nvSpPr>
      <dsp:spPr>
        <a:xfrm>
          <a:off x="750500" y="2155501"/>
          <a:ext cx="4514291" cy="9119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Silence</a:t>
          </a:r>
        </a:p>
      </dsp:txBody>
      <dsp:txXfrm>
        <a:off x="777210" y="2182211"/>
        <a:ext cx="3495679" cy="858522"/>
      </dsp:txXfrm>
    </dsp:sp>
    <dsp:sp modelId="{5B5C7D42-867A-4DA8-A6D6-4547D4FDD1F1}">
      <dsp:nvSpPr>
        <dsp:cNvPr id="0" name=""/>
        <dsp:cNvSpPr/>
      </dsp:nvSpPr>
      <dsp:spPr>
        <a:xfrm>
          <a:off x="1128572" y="3233252"/>
          <a:ext cx="4514291" cy="9119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Repeat Errors</a:t>
          </a:r>
        </a:p>
      </dsp:txBody>
      <dsp:txXfrm>
        <a:off x="1155282" y="3259962"/>
        <a:ext cx="3490036" cy="858522"/>
      </dsp:txXfrm>
    </dsp:sp>
    <dsp:sp modelId="{9204237C-6864-4E58-836A-B2E3330F5E6D}">
      <dsp:nvSpPr>
        <dsp:cNvPr id="0" name=""/>
        <dsp:cNvSpPr/>
      </dsp:nvSpPr>
      <dsp:spPr>
        <a:xfrm>
          <a:off x="3921528" y="698465"/>
          <a:ext cx="592762" cy="59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054899" y="698465"/>
        <a:ext cx="326020" cy="446053"/>
      </dsp:txXfrm>
    </dsp:sp>
    <dsp:sp modelId="{47486C60-7447-4250-B847-2343F0B33303}">
      <dsp:nvSpPr>
        <dsp:cNvPr id="0" name=""/>
        <dsp:cNvSpPr/>
      </dsp:nvSpPr>
      <dsp:spPr>
        <a:xfrm>
          <a:off x="4299600" y="1776216"/>
          <a:ext cx="592762" cy="59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432971" y="1776216"/>
        <a:ext cx="326020" cy="446053"/>
      </dsp:txXfrm>
    </dsp:sp>
    <dsp:sp modelId="{CEFCBCF5-1EB8-445E-A148-D82D154F8DC5}">
      <dsp:nvSpPr>
        <dsp:cNvPr id="0" name=""/>
        <dsp:cNvSpPr/>
      </dsp:nvSpPr>
      <dsp:spPr>
        <a:xfrm>
          <a:off x="4672029" y="2853966"/>
          <a:ext cx="592762" cy="59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805400" y="2853966"/>
        <a:ext cx="326020" cy="44605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12/23/2025</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12/23/2025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6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7.png"/><Relationship Id="rId18" Type="http://schemas.openxmlformats.org/officeDocument/2006/relationships/diagramColors" Target="../diagrams/colors1.xml"/><Relationship Id="rId3" Type="http://schemas.openxmlformats.org/officeDocument/2006/relationships/hyperlink" Target="https://humanisticsystems.com/2023/10/18/why-is-it-just-so-difficult-barriers-to-just-culture-in-the-real-world/" TargetMode="External"/><Relationship Id="rId7" Type="http://schemas.openxmlformats.org/officeDocument/2006/relationships/image" Target="../media/image14.png"/><Relationship Id="rId12" Type="http://schemas.microsoft.com/office/2007/relationships/hdphoto" Target="../media/hdphoto3.wdp"/><Relationship Id="rId17" Type="http://schemas.openxmlformats.org/officeDocument/2006/relationships/diagramQuickStyle" Target="../diagrams/quickStyle1.xml"/><Relationship Id="rId2" Type="http://schemas.openxmlformats.org/officeDocument/2006/relationships/hyperlink" Target="https://justculture.hqa.ca/overcoming-barriers-to-a-just-culture" TargetMode="External"/><Relationship Id="rId16" Type="http://schemas.openxmlformats.org/officeDocument/2006/relationships/diagramLayout" Target="../diagrams/layout1.xml"/><Relationship Id="rId1" Type="http://schemas.openxmlformats.org/officeDocument/2006/relationships/slideLayout" Target="../slideLayouts/slideLayout47.xml"/><Relationship Id="rId6" Type="http://schemas.openxmlformats.org/officeDocument/2006/relationships/hyperlink" Target="https://link.springer.com/article/10.1186/s12913-022-08418-z" TargetMode="External"/><Relationship Id="rId11" Type="http://schemas.openxmlformats.org/officeDocument/2006/relationships/image" Target="../media/image16.png"/><Relationship Id="rId5" Type="http://schemas.openxmlformats.org/officeDocument/2006/relationships/hyperlink" Target="https://www.knbbs.com/implementing-just-culture-framework-globally-best-practices-and-challenges/" TargetMode="External"/><Relationship Id="rId15" Type="http://schemas.openxmlformats.org/officeDocument/2006/relationships/diagramData" Target="../diagrams/data1.xml"/><Relationship Id="rId10" Type="http://schemas.microsoft.com/office/2007/relationships/hdphoto" Target="../media/hdphoto2.wdp"/><Relationship Id="rId19" Type="http://schemas.microsoft.com/office/2007/relationships/diagramDrawing" Target="../diagrams/drawing1.xml"/><Relationship Id="rId4" Type="http://schemas.openxmlformats.org/officeDocument/2006/relationships/hyperlink" Target="https://bmjopenquality.bmj.com/content/12/1/e002049" TargetMode="External"/><Relationship Id="rId9" Type="http://schemas.openxmlformats.org/officeDocument/2006/relationships/image" Target="../media/image15.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dirty="0"/>
              <a:t>Establishing a Just, Learning Culture</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Barriers and Challenges to Implementation by Colby King module 9 assignment</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dirty="0"/>
              <a:t>A Just Culture promotes fairness, accountability, and learning from mistakes. Encourage reporting of errors without fear of punishment and challenges with many organizations struggle to adopt it fully.</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Introduction</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a:xfrm>
            <a:off x="4745620" y="3500700"/>
            <a:ext cx="7446380" cy="3429009"/>
          </a:xfrm>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fontScale="90000"/>
          </a:bodyPr>
          <a:lstStyle/>
          <a:p>
            <a:r>
              <a:rPr lang="en-US" dirty="0"/>
              <a:t>Barrier 1: Blame Culture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207322" y="79394"/>
            <a:ext cx="6368981" cy="3825093"/>
          </a:xfrm>
        </p:spPr>
        <p:txBody>
          <a:bodyPr>
            <a:normAutofit/>
          </a:bodyPr>
          <a:lstStyle/>
          <a:p>
            <a:r>
              <a:rPr lang="en-US" dirty="0"/>
              <a:t>Barrier: Blame Culture</a:t>
            </a:r>
          </a:p>
          <a:p>
            <a:r>
              <a:rPr lang="en-US" dirty="0"/>
              <a:t>• Natural tendency to blame individuals when things go wrong</a:t>
            </a:r>
          </a:p>
          <a:p>
            <a:r>
              <a:rPr lang="en-US" dirty="0"/>
              <a:t>In many organizations, the first reaction to an error is to point fingers at the person closest to the mistake. This “blame culture” focuses on who caused the problem rather than why it happened. Over time, this creates fear and defensiveness, making employees less likely to admit errors or share lessons learned (Health Quality Alberta, n.d.).</a:t>
            </a:r>
          </a:p>
          <a:p>
            <a:r>
              <a:rPr lang="en-US" dirty="0"/>
              <a:t>• Attribution bias: assuming mistakes are due to personal flaws</a:t>
            </a:r>
          </a:p>
          <a:p>
            <a:r>
              <a:rPr lang="en-US" dirty="0"/>
              <a:t>Attribution bias means people often assume errors happen because someone is careless or incompetent, instead of considering system flaws, unclear processes, or unrealistic workloads. For example, if a nurse gives the wrong medication, leadership may assume negligence rather than investigating whether the labeling or electronic system contributed to the mistake (Tasker, Jones, &amp; Brake, 2023).</a:t>
            </a:r>
          </a:p>
        </p:txBody>
      </p:sp>
      <p:sp>
        <p:nvSpPr>
          <p:cNvPr id="9" name="Text Placeholder 8"/>
          <p:cNvSpPr>
            <a:spLocks noGrp="1"/>
          </p:cNvSpPr>
          <p:nvPr>
            <p:ph type="body" sz="quarter" idx="16"/>
          </p:nvPr>
        </p:nvSpPr>
        <p:spPr/>
        <p:txBody>
          <a:bodyPr>
            <a:normAutofit fontScale="85000" lnSpcReduction="20000"/>
          </a:bodyPr>
          <a:lstStyle/>
          <a:p>
            <a:r>
              <a:rPr lang="en-US" dirty="0"/>
              <a:t>Discourages reporting and learning</a:t>
            </a:r>
          </a:p>
          <a:p>
            <a:r>
              <a:rPr lang="en-US" dirty="0"/>
              <a:t>When staff expect punishment, they avoid reporting incidents. This silence prevents organizations from collecting valuable data that could improve safety and performance. A culture of blame blocks the feedback loop that is essential for continuous improvement (Van Baarle et al., 2022).</a:t>
            </a:r>
          </a:p>
          <a:p>
            <a:endParaRPr lang="en-US" dirty="0"/>
          </a:p>
        </p:txBody>
      </p:sp>
    </p:spTree>
    <p:extLst>
      <p:ext uri="{BB962C8B-B14F-4D97-AF65-F5344CB8AC3E}">
        <p14:creationId xmlns:p14="http://schemas.microsoft.com/office/powerpoint/2010/main" val="26879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4252988" y="172490"/>
            <a:ext cx="3686159" cy="1466055"/>
          </a:xfrm>
        </p:spPr>
        <p:txBody>
          <a:bodyPr/>
          <a:lstStyle/>
          <a:p>
            <a:r>
              <a:rPr lang="en-US" dirty="0"/>
              <a:t>Barrier 2: Outcome Bias</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3895344" y="1289193"/>
            <a:ext cx="4480559" cy="5396317"/>
          </a:xfrm>
        </p:spPr>
        <p:txBody>
          <a:bodyPr/>
          <a:lstStyle/>
          <a:p>
            <a:r>
              <a:rPr lang="en-US" dirty="0"/>
              <a:t>• Judging actions based on results rather than context</a:t>
            </a:r>
          </a:p>
          <a:p>
            <a:r>
              <a:rPr lang="en-US" dirty="0"/>
              <a:t>Outcome bias occurs when leaders evaluate decisions solely by their results instead of considering the circumstances under which they were made. Even well‑reasoned actions can be judged harshly if they lead to a negative outcome, which undermines fairness in a just culture (Health Quality Alberta, n.d.).</a:t>
            </a:r>
          </a:p>
          <a:p>
            <a:r>
              <a:rPr lang="en-US" dirty="0"/>
              <a:t>• Severe outcomes often lead to harsher punishment</a:t>
            </a:r>
          </a:p>
          <a:p>
            <a:r>
              <a:rPr lang="en-US" dirty="0"/>
              <a:t>When mistakes result in serious harm, organizations often respond with stricter disciplinary measures. This reaction ignores whether the error was due to systemic issues, unclear procedures, or human limitations, and instead focuses only on the severity of the result (Tasker, Jones, &amp; Brake, 2023).</a:t>
            </a:r>
          </a:p>
          <a:p>
            <a:r>
              <a:rPr lang="en-US" dirty="0"/>
              <a:t>• Creates fear and reduces openness</a:t>
            </a:r>
          </a:p>
          <a:p>
            <a:r>
              <a:rPr lang="en-US" dirty="0"/>
              <a:t>Employees who see colleagues punished for outcomes beyond their control become reluctant to report incidents. This fear silences valuable feedback and prevents organizations from learning from near misses or small errors, which are critical for improving safety and performance (Van Baarle et al., 2022).</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a:xfrm>
            <a:off x="4887474" y="649224"/>
            <a:ext cx="7304526" cy="1060704"/>
          </a:xfrm>
        </p:spPr>
        <p:txBody>
          <a:bodyPr/>
          <a:lstStyle/>
          <a:p>
            <a:r>
              <a:rPr lang="en-US" dirty="0"/>
              <a:t> Barrier 3: Lack of Transparency</a:t>
            </a:r>
          </a:p>
        </p:txBody>
      </p:sp>
      <p:sp>
        <p:nvSpPr>
          <p:cNvPr id="4" name="Rectangle 3">
            <a:extLst>
              <a:ext uri="{FF2B5EF4-FFF2-40B4-BE49-F238E27FC236}">
                <a16:creationId xmlns:a16="http://schemas.microsoft.com/office/drawing/2014/main" id="{72A81474-88D7-651A-388C-9C5E66149C54}"/>
              </a:ext>
            </a:extLst>
          </p:cNvPr>
          <p:cNvSpPr/>
          <p:nvPr/>
        </p:nvSpPr>
        <p:spPr>
          <a:xfrm>
            <a:off x="4887474" y="1709928"/>
            <a:ext cx="7304526" cy="2734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23227-7C4B-3219-E9CB-8491AF98FA6C}"/>
              </a:ext>
            </a:extLst>
          </p:cNvPr>
          <p:cNvSpPr txBox="1"/>
          <p:nvPr/>
        </p:nvSpPr>
        <p:spPr>
          <a:xfrm>
            <a:off x="5109978" y="1837944"/>
            <a:ext cx="7082022" cy="1477328"/>
          </a:xfrm>
          <a:prstGeom prst="rect">
            <a:avLst/>
          </a:prstGeom>
          <a:noFill/>
        </p:spPr>
        <p:txBody>
          <a:bodyPr wrap="square" rtlCol="0">
            <a:spAutoFit/>
          </a:bodyPr>
          <a:lstStyle/>
          <a:p>
            <a:r>
              <a:rPr lang="en-US" sz="2400" b="1" dirty="0"/>
              <a:t>• Employees unsure how incidents will be judged.</a:t>
            </a:r>
          </a:p>
          <a:p>
            <a:r>
              <a:rPr lang="en-US" sz="2400" b="1" dirty="0"/>
              <a:t>• Fear of hidden consequences reduces trust.</a:t>
            </a:r>
          </a:p>
          <a:p>
            <a:r>
              <a:rPr lang="en-US" sz="2400" b="1" dirty="0"/>
              <a:t>• Without clarity, staff avoid reporting errors.</a:t>
            </a:r>
          </a:p>
          <a:p>
            <a:endParaRPr lang="en-US" dirty="0"/>
          </a:p>
        </p:txBody>
      </p:sp>
    </p:spTree>
    <p:extLst>
      <p:ext uri="{BB962C8B-B14F-4D97-AF65-F5344CB8AC3E}">
        <p14:creationId xmlns:p14="http://schemas.microsoft.com/office/powerpoint/2010/main" val="1415924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1EF999-A884-4768-A0F6-4A5244B24ED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flipH="1">
            <a:off x="212725" y="1260389"/>
            <a:ext cx="2816352" cy="3173816"/>
          </a:xfrm>
        </p:spPr>
      </p:pic>
      <p:pic>
        <p:nvPicPr>
          <p:cNvPr id="36" name="Picture Placeholder 35">
            <a:extLst>
              <a:ext uri="{FF2B5EF4-FFF2-40B4-BE49-F238E27FC236}">
                <a16:creationId xmlns:a16="http://schemas.microsoft.com/office/drawing/2014/main" id="{6CBE990D-619E-4EC3-8E3B-3235FF40870D}"/>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a:xfrm flipH="1">
            <a:off x="6179737" y="4586414"/>
            <a:ext cx="2817564" cy="2271585"/>
          </a:xfrm>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cstate="email">
            <a:extLst>
              <a:ext uri="{28A0092B-C50C-407E-A947-70E740481C1C}">
                <a14:useLocalDpi xmlns:a14="http://schemas.microsoft.com/office/drawing/2010/main"/>
              </a:ext>
            </a:extLst>
          </a:blip>
          <a:srcRect/>
          <a:stretch/>
        </p:blipFill>
        <p:spPr>
          <a:xfrm flipH="1">
            <a:off x="6177889" y="2030436"/>
            <a:ext cx="2817564" cy="2403769"/>
          </a:xfrm>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15"/>
          </p:nvPr>
        </p:nvPicPr>
        <p:blipFill rotWithShape="1">
          <a:blip r:embed="rId6" cstate="email">
            <a:extLst>
              <a:ext uri="{28A0092B-C50C-407E-A947-70E740481C1C}">
                <a14:useLocalDpi xmlns:a14="http://schemas.microsoft.com/office/drawing/2010/main"/>
              </a:ext>
            </a:extLst>
          </a:blip>
          <a:srcRect/>
          <a:stretch/>
        </p:blipFill>
        <p:spPr/>
      </p:pic>
      <p:pic>
        <p:nvPicPr>
          <p:cNvPr id="16" name="Picture Placeholder 11">
            <a:extLst>
              <a:ext uri="{FF2B5EF4-FFF2-40B4-BE49-F238E27FC236}">
                <a16:creationId xmlns:a16="http://schemas.microsoft.com/office/drawing/2014/main" id="{F0C1B8B8-F1A3-42A5-8865-E0498306BCB7}"/>
              </a:ext>
              <a:ext uri="{C183D7F6-B498-43B3-948B-1728B52AA6E4}">
                <adec:decorative xmlns:adec="http://schemas.microsoft.com/office/drawing/2017/decorative" val="1"/>
              </a:ext>
            </a:extLst>
          </p:cNvPr>
          <p:cNvPicPr>
            <a:picLocks noGrp="1" noChangeAspect="1"/>
          </p:cNvPicPr>
          <p:nvPr>
            <p:ph type="pic" sz="quarter" idx="11"/>
          </p:nvPr>
        </p:nvPicPr>
        <p:blipFill>
          <a:blip r:embed="rId7" cstate="email">
            <a:extLst>
              <a:ext uri="{28A0092B-C50C-407E-A947-70E740481C1C}">
                <a14:useLocalDpi xmlns:a14="http://schemas.microsoft.com/office/drawing/2010/main"/>
              </a:ext>
            </a:extLst>
          </a:blip>
          <a:srcRect/>
          <a:stretch>
            <a:fillRect/>
          </a:stretch>
        </p:blipFill>
        <p:spPr/>
      </p:pic>
      <p:sp>
        <p:nvSpPr>
          <p:cNvPr id="2" name="TextBox 1">
            <a:extLst>
              <a:ext uri="{FF2B5EF4-FFF2-40B4-BE49-F238E27FC236}">
                <a16:creationId xmlns:a16="http://schemas.microsoft.com/office/drawing/2014/main" id="{70D52C71-CA6A-2841-9F24-69A241C3B050}"/>
              </a:ext>
            </a:extLst>
          </p:cNvPr>
          <p:cNvSpPr txBox="1"/>
          <p:nvPr/>
        </p:nvSpPr>
        <p:spPr>
          <a:xfrm>
            <a:off x="355584" y="111648"/>
            <a:ext cx="2673493" cy="923330"/>
          </a:xfrm>
          <a:prstGeom prst="rect">
            <a:avLst/>
          </a:prstGeom>
          <a:noFill/>
        </p:spPr>
        <p:txBody>
          <a:bodyPr wrap="square" rtlCol="0">
            <a:spAutoFit/>
          </a:bodyPr>
          <a:lstStyle/>
          <a:p>
            <a:r>
              <a:rPr lang="en-US" b="1" dirty="0"/>
              <a:t>Barrier 4: Fear of Punishment &amp; Resistance to Change</a:t>
            </a:r>
          </a:p>
        </p:txBody>
      </p:sp>
      <p:sp>
        <p:nvSpPr>
          <p:cNvPr id="3" name="TextBox 2">
            <a:extLst>
              <a:ext uri="{FF2B5EF4-FFF2-40B4-BE49-F238E27FC236}">
                <a16:creationId xmlns:a16="http://schemas.microsoft.com/office/drawing/2014/main" id="{2A9FDF36-9F05-2299-0E58-1A6FC2AF024B}"/>
              </a:ext>
            </a:extLst>
          </p:cNvPr>
          <p:cNvSpPr txBox="1"/>
          <p:nvPr/>
        </p:nvSpPr>
        <p:spPr>
          <a:xfrm>
            <a:off x="3300984" y="3280885"/>
            <a:ext cx="2496312" cy="1200329"/>
          </a:xfrm>
          <a:prstGeom prst="rect">
            <a:avLst/>
          </a:prstGeom>
          <a:noFill/>
        </p:spPr>
        <p:txBody>
          <a:bodyPr wrap="square" rtlCol="0">
            <a:spAutoFit/>
          </a:bodyPr>
          <a:lstStyle/>
          <a:p>
            <a:r>
              <a:rPr lang="en-US" dirty="0">
                <a:solidFill>
                  <a:schemeClr val="bg1"/>
                </a:solidFill>
              </a:rPr>
              <a:t>Staff worry about disciplinary action to underreporting of safety issues</a:t>
            </a:r>
          </a:p>
        </p:txBody>
      </p:sp>
      <p:sp>
        <p:nvSpPr>
          <p:cNvPr id="4" name="TextBox 3">
            <a:extLst>
              <a:ext uri="{FF2B5EF4-FFF2-40B4-BE49-F238E27FC236}">
                <a16:creationId xmlns:a16="http://schemas.microsoft.com/office/drawing/2014/main" id="{DB54993A-9C23-49BE-B4A8-C4ED9D88B780}"/>
              </a:ext>
            </a:extLst>
          </p:cNvPr>
          <p:cNvSpPr txBox="1"/>
          <p:nvPr/>
        </p:nvSpPr>
        <p:spPr>
          <a:xfrm>
            <a:off x="6373368" y="256032"/>
            <a:ext cx="2423160" cy="923330"/>
          </a:xfrm>
          <a:prstGeom prst="rect">
            <a:avLst/>
          </a:prstGeom>
          <a:noFill/>
        </p:spPr>
        <p:txBody>
          <a:bodyPr wrap="square" rtlCol="0">
            <a:spAutoFit/>
          </a:bodyPr>
          <a:lstStyle/>
          <a:p>
            <a:r>
              <a:rPr lang="en-US" dirty="0">
                <a:solidFill>
                  <a:schemeClr val="bg1"/>
                </a:solidFill>
              </a:rPr>
              <a:t>Leaders and staff may resist new cultural approaches</a:t>
            </a:r>
          </a:p>
        </p:txBody>
      </p:sp>
      <p:sp>
        <p:nvSpPr>
          <p:cNvPr id="5" name="TextBox 4">
            <a:extLst>
              <a:ext uri="{FF2B5EF4-FFF2-40B4-BE49-F238E27FC236}">
                <a16:creationId xmlns:a16="http://schemas.microsoft.com/office/drawing/2014/main" id="{245EF161-28B1-F33F-DBD1-E25646EFAE5F}"/>
              </a:ext>
            </a:extLst>
          </p:cNvPr>
          <p:cNvSpPr txBox="1"/>
          <p:nvPr/>
        </p:nvSpPr>
        <p:spPr>
          <a:xfrm>
            <a:off x="9290304" y="4800600"/>
            <a:ext cx="2395728" cy="923330"/>
          </a:xfrm>
          <a:prstGeom prst="rect">
            <a:avLst/>
          </a:prstGeom>
          <a:noFill/>
        </p:spPr>
        <p:txBody>
          <a:bodyPr wrap="square" rtlCol="0">
            <a:spAutoFit/>
          </a:bodyPr>
          <a:lstStyle/>
          <a:p>
            <a:r>
              <a:rPr lang="en-US" dirty="0">
                <a:solidFill>
                  <a:schemeClr val="bg1"/>
                </a:solidFill>
              </a:rPr>
              <a:t>Traditional “command and control” mindsets persist.</a:t>
            </a:r>
          </a:p>
        </p:txBody>
      </p:sp>
    </p:spTree>
    <p:extLst>
      <p:ext uri="{BB962C8B-B14F-4D97-AF65-F5344CB8AC3E}">
        <p14:creationId xmlns:p14="http://schemas.microsoft.com/office/powerpoint/2010/main" val="125000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Graphic diagram &amp; references </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a:xfrm>
            <a:off x="118209" y="3324925"/>
            <a:ext cx="5524655" cy="3423347"/>
          </a:xfrm>
        </p:spPr>
        <p:txBody>
          <a:bodyPr>
            <a:normAutofit fontScale="92500" lnSpcReduction="20000"/>
          </a:bodyPr>
          <a:lstStyle/>
          <a:p>
            <a:r>
              <a:rPr lang="en-US" dirty="0"/>
              <a:t>Health Quality Alberta. (n.d.). </a:t>
            </a:r>
            <a:r>
              <a:rPr lang="en-US" i="1" dirty="0"/>
              <a:t>Overcoming barriers to a just culture</a:t>
            </a:r>
            <a:r>
              <a:rPr lang="en-US" dirty="0"/>
              <a:t>. Retrieved from </a:t>
            </a:r>
            <a:r>
              <a:rPr lang="en-US" dirty="0">
                <a:hlinkClick r:id="rId2"/>
              </a:rPr>
              <a:t>https://justculture.hqa.ca/overcoming-barriers-to-a-just-culture</a:t>
            </a:r>
            <a:endParaRPr lang="en-US" dirty="0"/>
          </a:p>
          <a:p>
            <a:r>
              <a:rPr lang="en-US" dirty="0"/>
              <a:t>Humanistic Systems. (2023, October 18). </a:t>
            </a:r>
            <a:r>
              <a:rPr lang="en-US" i="1" dirty="0"/>
              <a:t>Why is it just so difficult? Barriers to ‘Just Culture’ in the real world</a:t>
            </a:r>
            <a:r>
              <a:rPr lang="en-US" dirty="0"/>
              <a:t>. Retrieved from </a:t>
            </a:r>
            <a:r>
              <a:rPr lang="en-US" dirty="0">
                <a:hlinkClick r:id="rId3"/>
              </a:rPr>
              <a:t>https://humanisticsystems.com/2023/10/18/why-is-it-just-so-difficult-barriers-to-just-culture-in-the-real-world/</a:t>
            </a:r>
            <a:endParaRPr lang="en-US" dirty="0"/>
          </a:p>
          <a:p>
            <a:r>
              <a:rPr lang="en-US" dirty="0"/>
              <a:t>Tasker, A., Jones, J., &amp; Brake, S. (2023). </a:t>
            </a:r>
            <a:r>
              <a:rPr lang="en-US" i="1" dirty="0"/>
              <a:t>How effectively has a Just Culture been adopted?</a:t>
            </a:r>
            <a:r>
              <a:rPr lang="en-US" dirty="0"/>
              <a:t> </a:t>
            </a:r>
            <a:r>
              <a:rPr lang="en-US" i="1" dirty="0"/>
              <a:t>BMJ Open Quality, 12</a:t>
            </a:r>
            <a:r>
              <a:rPr lang="en-US" dirty="0"/>
              <a:t>(1), e002049. </a:t>
            </a:r>
            <a:r>
              <a:rPr lang="en-US" dirty="0">
                <a:hlinkClick r:id="rId4"/>
              </a:rPr>
              <a:t>https://bmjopenquality.bmj.com/content/12/1/e002049</a:t>
            </a:r>
            <a:endParaRPr lang="en-US" dirty="0"/>
          </a:p>
          <a:p>
            <a:r>
              <a:rPr lang="en-US" dirty="0"/>
              <a:t>KNBBS. (2023). </a:t>
            </a:r>
            <a:r>
              <a:rPr lang="en-US" i="1" dirty="0"/>
              <a:t>Implementing Just Culture Framework Globally: Best Practices and Challenges</a:t>
            </a:r>
            <a:r>
              <a:rPr lang="en-US" dirty="0"/>
              <a:t>. Retrieved from </a:t>
            </a:r>
            <a:r>
              <a:rPr lang="en-US" dirty="0">
                <a:hlinkClick r:id="rId5"/>
              </a:rPr>
              <a:t>https://www.knbbs.com/implementing-just-culture-framework-globally-best-practices-and-challenges/</a:t>
            </a:r>
            <a:endParaRPr lang="en-US" dirty="0"/>
          </a:p>
          <a:p>
            <a:r>
              <a:rPr lang="en-US" dirty="0"/>
              <a:t>Van Baarle, E., Hartman, L., Rooijakkers, S., Wallenburg, I., Weenink, J., &amp; </a:t>
            </a:r>
            <a:r>
              <a:rPr lang="en-US" dirty="0" err="1"/>
              <a:t>Widdershoven</a:t>
            </a:r>
            <a:r>
              <a:rPr lang="en-US" dirty="0"/>
              <a:t>, G. (2022). </a:t>
            </a:r>
            <a:r>
              <a:rPr lang="en-US" i="1" dirty="0"/>
              <a:t>Fostering a just culture in healthcare organizations: experiences in practice</a:t>
            </a:r>
            <a:r>
              <a:rPr lang="en-US" dirty="0"/>
              <a:t>. </a:t>
            </a:r>
            <a:r>
              <a:rPr lang="en-US" i="1" dirty="0"/>
              <a:t>BMC Health Services Research, 22</a:t>
            </a:r>
            <a:r>
              <a:rPr lang="en-US" dirty="0"/>
              <a:t>(1035). </a:t>
            </a:r>
            <a:r>
              <a:rPr lang="en-US" dirty="0">
                <a:hlinkClick r:id="rId6"/>
              </a:rPr>
              <a:t>https://link.springer.com/article/10.1186/s12913-022-08418-z</a:t>
            </a:r>
            <a:endParaRPr lang="en-US" dirty="0"/>
          </a:p>
          <a:p>
            <a:endParaRPr lang="en-US" dirty="0"/>
          </a:p>
        </p:txBody>
      </p:sp>
      <p:pic>
        <p:nvPicPr>
          <p:cNvPr id="40" name="Picture Placeholder 39" title="Decorative"/>
          <p:cNvPicPr>
            <a:picLocks noGrp="1" noChangeAspect="1"/>
          </p:cNvPicPr>
          <p:nvPr>
            <p:ph type="pic" sz="quarter" idx="13"/>
          </p:nvPr>
        </p:nvPicPr>
        <p:blipFill rotWithShape="1">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xfrm>
            <a:off x="5722082" y="1610263"/>
            <a:ext cx="885235" cy="885235"/>
          </a:xfrm>
          <a:prstGeom prst="rect">
            <a:avLst/>
          </a:prstGeom>
        </p:spPr>
      </p:pic>
      <p:pic>
        <p:nvPicPr>
          <p:cNvPr id="41" name="Picture Placeholder 40" title="Decorative"/>
          <p:cNvPicPr>
            <a:picLocks noGrp="1" noChangeAspect="1"/>
          </p:cNvPicPr>
          <p:nvPr>
            <p:ph type="pic" sz="quarter" idx="14"/>
          </p:nvPr>
        </p:nvPicPr>
        <p:blipFill rotWithShape="1">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xfrm>
            <a:off x="5715759" y="2721428"/>
            <a:ext cx="885235" cy="885235"/>
          </a:xfrm>
          <a:prstGeom prst="rect">
            <a:avLst/>
          </a:prstGeom>
        </p:spPr>
      </p:pic>
      <p:pic>
        <p:nvPicPr>
          <p:cNvPr id="42" name="Picture Placeholder 41" title="Decorative"/>
          <p:cNvPicPr>
            <a:picLocks noGrp="1" noChangeAspect="1"/>
          </p:cNvPicPr>
          <p:nvPr>
            <p:ph type="pic" sz="quarter" idx="15"/>
          </p:nvPr>
        </p:nvPicPr>
        <p:blipFill rotWithShape="1">
          <a:blip r:embed="rId11" cstate="email">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l="-21524" t="-8482" r="-20795" b="-8139"/>
          <a:stretch/>
        </p:blipFill>
        <p:spPr>
          <a:xfrm>
            <a:off x="5725549" y="3832593"/>
            <a:ext cx="885235" cy="885235"/>
          </a:xfrm>
          <a:prstGeom prst="rect">
            <a:avLst/>
          </a:prstGeom>
        </p:spPr>
      </p:pic>
      <p:pic>
        <p:nvPicPr>
          <p:cNvPr id="43" name="Picture Placeholder 42" title="Decorative"/>
          <p:cNvPicPr>
            <a:picLocks noGrp="1" noChangeAspect="1"/>
          </p:cNvPicPr>
          <p:nvPr>
            <p:ph type="pic" sz="quarter" idx="16"/>
          </p:nvPr>
        </p:nvPicPr>
        <p:blipFill rotWithShape="1">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l="-8214" t="-9857" r="-9487" b="-7844"/>
          <a:stretch/>
        </p:blipFill>
        <p:spPr>
          <a:xfrm>
            <a:off x="5712597" y="4870223"/>
            <a:ext cx="885235" cy="885235"/>
          </a:xfrm>
          <a:prstGeom prst="rect">
            <a:avLst/>
          </a:prstGeom>
        </p:spPr>
      </p:pic>
      <p:graphicFrame>
        <p:nvGraphicFramePr>
          <p:cNvPr id="14" name="Diagram 13">
            <a:extLst>
              <a:ext uri="{FF2B5EF4-FFF2-40B4-BE49-F238E27FC236}">
                <a16:creationId xmlns:a16="http://schemas.microsoft.com/office/drawing/2014/main" id="{D108F386-2C19-6BFE-87E5-DFF7050C5F5D}"/>
              </a:ext>
            </a:extLst>
          </p:cNvPr>
          <p:cNvGraphicFramePr/>
          <p:nvPr>
            <p:extLst>
              <p:ext uri="{D42A27DB-BD31-4B8C-83A1-F6EECF244321}">
                <p14:modId xmlns:p14="http://schemas.microsoft.com/office/powerpoint/2010/main" val="703031983"/>
              </p:ext>
            </p:extLst>
          </p:nvPr>
        </p:nvGraphicFramePr>
        <p:xfrm>
          <a:off x="6549136" y="1610262"/>
          <a:ext cx="5642864" cy="414519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032607428"/>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52</TotalTime>
  <Words>734</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Corbel</vt:lpstr>
      <vt:lpstr>Office Theme</vt:lpstr>
      <vt:lpstr>Establishing a Just, Learning Culture</vt:lpstr>
      <vt:lpstr>Introduction</vt:lpstr>
      <vt:lpstr>Barrier 1: Blame Culture</vt:lpstr>
      <vt:lpstr>Barrier 2: Outcome Bias</vt:lpstr>
      <vt:lpstr>PowerPoint Presentation</vt:lpstr>
      <vt:lpstr>Photo Collage</vt:lpstr>
      <vt:lpstr>Graphic diagram &amp; 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colby king</dc:creator>
  <cp:lastModifiedBy>colby king</cp:lastModifiedBy>
  <cp:revision>1</cp:revision>
  <dcterms:created xsi:type="dcterms:W3CDTF">2025-12-24T02:55:36Z</dcterms:created>
  <dcterms:modified xsi:type="dcterms:W3CDTF">2025-12-24T03:48:05Z</dcterms:modified>
</cp:coreProperties>
</file>